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28" r:id="rId2"/>
    <p:sldId id="259" r:id="rId3"/>
    <p:sldId id="294" r:id="rId4"/>
    <p:sldId id="329" r:id="rId5"/>
    <p:sldId id="330" r:id="rId6"/>
    <p:sldId id="331" r:id="rId7"/>
    <p:sldId id="332" r:id="rId8"/>
    <p:sldId id="333" r:id="rId9"/>
    <p:sldId id="334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297" r:id="rId18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21"/>
    </p:embeddedFont>
    <p:embeddedFont>
      <p:font typeface="맑은 고딕" panose="020B0503020000020004" pitchFamily="34" charset="-127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Cascadia Code" panose="020B0609020000020004" pitchFamily="49" charset="0"/>
      <p:regular r:id="rId30"/>
      <p:bold r:id="rId31"/>
      <p:italic r:id="rId32"/>
      <p:boldItalic r:id="rId33"/>
    </p:embeddedFont>
    <p:embeddedFont>
      <p:font typeface="Cascadia Mono" panose="020B0609020000020004" pitchFamily="49" charset="0"/>
      <p:regular r:id="rId34"/>
      <p:bold r:id="rId35"/>
      <p:italic r:id="rId36"/>
      <p:boldItalic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1BC"/>
    <a:srgbClr val="F23E75"/>
    <a:srgbClr val="382533"/>
    <a:srgbClr val="CC99FF"/>
    <a:srgbClr val="CC0099"/>
    <a:srgbClr val="000000"/>
    <a:srgbClr val="8C35E4"/>
    <a:srgbClr val="442183"/>
    <a:srgbClr val="663300"/>
    <a:srgbClr val="5C81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94816" autoAdjust="0"/>
  </p:normalViewPr>
  <p:slideViewPr>
    <p:cSldViewPr>
      <p:cViewPr varScale="1">
        <p:scale>
          <a:sx n="85" d="100"/>
          <a:sy n="85" d="100"/>
        </p:scale>
        <p:origin x="90" y="4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325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879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4716016" y="1484784"/>
            <a:ext cx="4104456" cy="2016224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F23E75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3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86954"/>
            <a:ext cx="799288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86772" y="1268760"/>
            <a:ext cx="8009661" cy="511256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95536" y="86954"/>
            <a:ext cx="799288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386774" y="1268760"/>
            <a:ext cx="8009660" cy="511256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57200" y="1628800"/>
            <a:ext cx="4834880" cy="230425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rgbClr val="CC99FF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tacritic.com/browse/games/score/metascore/all/ps4/filtered?page=0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 idx="4294967295"/>
          </p:nvPr>
        </p:nvSpPr>
        <p:spPr>
          <a:xfrm>
            <a:off x="2267744" y="2636912"/>
            <a:ext cx="4105275" cy="1476375"/>
          </a:xfrm>
        </p:spPr>
        <p:txBody>
          <a:bodyPr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Data Science Project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059832" y="5993904"/>
            <a:ext cx="230425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he-IL" altLang="ko-KR" sz="1200" b="1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נועה וטורי 315472464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he-IL" altLang="ko-KR" sz="1200" b="1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רן יעקב 206281636 </a:t>
            </a:r>
          </a:p>
        </p:txBody>
      </p:sp>
      <p:sp>
        <p:nvSpPr>
          <p:cNvPr id="33" name="제목 5">
            <a:extLst>
              <a:ext uri="{FF2B5EF4-FFF2-40B4-BE49-F238E27FC236}">
                <a16:creationId xmlns:a16="http://schemas.microsoft.com/office/drawing/2014/main" id="{F2EEB2B3-D218-44E0-BC70-9CFC6FF29296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8686800" cy="1338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F23E75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sz="4800" b="1" dirty="0">
                <a:ln>
                  <a:solidFill>
                    <a:srgbClr val="382533"/>
                  </a:solidFill>
                </a:ln>
                <a:solidFill>
                  <a:schemeClr val="bg1"/>
                </a:solidFill>
              </a:rPr>
              <a:t>Sony PlayStation 4 Games</a:t>
            </a:r>
          </a:p>
        </p:txBody>
      </p:sp>
    </p:spTree>
    <p:extLst>
      <p:ext uri="{BB962C8B-B14F-4D97-AF65-F5344CB8AC3E}">
        <p14:creationId xmlns:p14="http://schemas.microsoft.com/office/powerpoint/2010/main" val="5163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/>
        </p:nvSpPr>
        <p:spPr>
          <a:xfrm>
            <a:off x="510194" y="140503"/>
            <a:ext cx="2792288" cy="2792288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solidFill>
              <a:srgbClr val="F23E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10194" y="264725"/>
            <a:ext cx="504056" cy="504056"/>
          </a:xfrm>
          <a:prstGeom prst="ellipse">
            <a:avLst/>
          </a:prstGeom>
          <a:solidFill>
            <a:srgbClr val="8C3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6178" y="738301"/>
            <a:ext cx="2592288" cy="1070896"/>
            <a:chOff x="1403648" y="1650534"/>
            <a:chExt cx="2592288" cy="1070896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403648" y="2259765"/>
              <a:ext cx="25922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he-IL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 וויזואליזציה</a:t>
              </a:r>
              <a:endParaRPr kumimoji="1" lang="en-US" altLang="ko-KR" sz="2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2321750" y="1650534"/>
              <a:ext cx="756084" cy="58477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 05</a:t>
              </a:r>
              <a:endParaRPr kumimoji="1" lang="ko-KR" altLang="ko-KR" sz="32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197AAE67-2E89-4468-A95D-E9D23E0072C1}"/>
              </a:ext>
            </a:extLst>
          </p:cNvPr>
          <p:cNvSpPr txBox="1"/>
          <p:nvPr/>
        </p:nvSpPr>
        <p:spPr>
          <a:xfrm>
            <a:off x="3343682" y="874927"/>
            <a:ext cx="56780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kumimoji="1" lang="he-IL" altLang="ko-KR" sz="2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בגרף הבא בדקנו באחוזים את שאלת המחקר, כמה מהמשחקים נחשבים מוצלחים.</a:t>
            </a:r>
          </a:p>
          <a:p>
            <a:pPr algn="ctr" rtl="1"/>
            <a:r>
              <a:rPr kumimoji="1" lang="he-IL" altLang="ko-KR" sz="2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כפי שניתן לראות כ22.4% שהם כ464 משחקים מתוך 2073.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BEAC4A77-6FFC-4930-9BE0-70009B0D0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595" y="2830337"/>
            <a:ext cx="3642202" cy="315273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72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3215603" y="1068545"/>
            <a:ext cx="593632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r" rtl="1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בדקנו כמה מתוכם הם אקסקלוסיביים לפלייסטיישן 4.</a:t>
            </a:r>
          </a:p>
          <a:p>
            <a:pPr marR="0" algn="r" rtl="1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ניתן לראות שכ12.5% שהם כ58 משחקים.</a:t>
            </a:r>
          </a:p>
        </p:txBody>
      </p:sp>
      <p:sp>
        <p:nvSpPr>
          <p:cNvPr id="13" name="타원 12"/>
          <p:cNvSpPr/>
          <p:nvPr/>
        </p:nvSpPr>
        <p:spPr>
          <a:xfrm>
            <a:off x="510194" y="140503"/>
            <a:ext cx="2792288" cy="2792288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solidFill>
              <a:srgbClr val="F23E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10194" y="264725"/>
            <a:ext cx="504056" cy="504056"/>
          </a:xfrm>
          <a:prstGeom prst="ellipse">
            <a:avLst/>
          </a:prstGeom>
          <a:solidFill>
            <a:srgbClr val="8C3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6178" y="738301"/>
            <a:ext cx="2592288" cy="1070896"/>
            <a:chOff x="1403648" y="1650534"/>
            <a:chExt cx="2592288" cy="1070896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403648" y="2259765"/>
              <a:ext cx="25922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rtl="1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EDA</a:t>
              </a:r>
              <a:r>
                <a:rPr lang="he-IL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 וויזואליזציה</a:t>
              </a:r>
              <a:endParaRPr lang="en-US" altLang="ko-KR" sz="2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2321750" y="1650534"/>
              <a:ext cx="756084" cy="58477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 05</a:t>
              </a:r>
              <a:endParaRPr kumimoji="1" lang="ko-KR" altLang="ko-KR" sz="32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197AAE67-2E89-4468-A95D-E9D23E0072C1}"/>
              </a:ext>
            </a:extLst>
          </p:cNvPr>
          <p:cNvSpPr txBox="1"/>
          <p:nvPr/>
        </p:nvSpPr>
        <p:spPr>
          <a:xfrm>
            <a:off x="3322404" y="348873"/>
            <a:ext cx="5822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kumimoji="1" lang="he-IL" altLang="ko-KR" sz="2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רצינו להעמיק את ההבנה במאפיינים של המשחקים המוצלחים.</a:t>
            </a: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405841C3-9507-4496-866B-80EA38DDD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745589"/>
            <a:ext cx="2324757" cy="1975371"/>
          </a:xfrm>
          <a:prstGeom prst="roundRect">
            <a:avLst/>
          </a:prstGeom>
        </p:spPr>
      </p:pic>
      <p:sp>
        <p:nvSpPr>
          <p:cNvPr id="18" name="Text Box 9">
            <a:extLst>
              <a:ext uri="{FF2B5EF4-FFF2-40B4-BE49-F238E27FC236}">
                <a16:creationId xmlns:a16="http://schemas.microsoft.com/office/drawing/2014/main" id="{B4A959C0-9818-498F-A532-488904E75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404" y="3809546"/>
            <a:ext cx="57299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r" rtl="1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כמה מתוכם הם 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Multiplayer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– כ35.6% שהם</a:t>
            </a:r>
          </a:p>
          <a:p>
            <a:pPr marR="0" algn="r" rtl="1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כ165 משחקים.</a:t>
            </a:r>
          </a:p>
        </p:txBody>
      </p:sp>
      <p:pic>
        <p:nvPicPr>
          <p:cNvPr id="21" name="תמונה 20">
            <a:extLst>
              <a:ext uri="{FF2B5EF4-FFF2-40B4-BE49-F238E27FC236}">
                <a16:creationId xmlns:a16="http://schemas.microsoft.com/office/drawing/2014/main" id="{EEF4E5A6-5A15-4D36-91DF-B138455A4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4540366"/>
            <a:ext cx="2797292" cy="2204864"/>
          </a:xfrm>
          <a:prstGeom prst="roundRect">
            <a:avLst/>
          </a:prstGeom>
        </p:spPr>
      </p:pic>
      <p:sp>
        <p:nvSpPr>
          <p:cNvPr id="22" name="Text Box 9">
            <a:extLst>
              <a:ext uri="{FF2B5EF4-FFF2-40B4-BE49-F238E27FC236}">
                <a16:creationId xmlns:a16="http://schemas.microsoft.com/office/drawing/2014/main" id="{9A2EA1C7-F506-463C-AD98-1FE6F03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116632" y="3794849"/>
            <a:ext cx="40030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r" rtl="1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כיצד מתפלג ה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Rating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.</a:t>
            </a:r>
          </a:p>
        </p:txBody>
      </p:sp>
      <p:pic>
        <p:nvPicPr>
          <p:cNvPr id="23" name="תמונה 22">
            <a:extLst>
              <a:ext uri="{FF2B5EF4-FFF2-40B4-BE49-F238E27FC236}">
                <a16:creationId xmlns:a16="http://schemas.microsoft.com/office/drawing/2014/main" id="{0C3EC531-897F-41FE-92C4-F1CA0A1D2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90" y="4404132"/>
            <a:ext cx="2797292" cy="233945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574006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782929" y="453174"/>
            <a:ext cx="5936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r" rtl="1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גרף שמשלב את שלושתם על פי שנת יציאת המשחק.</a:t>
            </a:r>
          </a:p>
        </p:txBody>
      </p:sp>
      <p:sp>
        <p:nvSpPr>
          <p:cNvPr id="13" name="타원 12"/>
          <p:cNvSpPr/>
          <p:nvPr/>
        </p:nvSpPr>
        <p:spPr>
          <a:xfrm>
            <a:off x="510194" y="140503"/>
            <a:ext cx="2792288" cy="2792288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solidFill>
              <a:srgbClr val="F23E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10194" y="264725"/>
            <a:ext cx="504056" cy="504056"/>
          </a:xfrm>
          <a:prstGeom prst="ellipse">
            <a:avLst/>
          </a:prstGeom>
          <a:solidFill>
            <a:srgbClr val="8C3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6178" y="738301"/>
            <a:ext cx="2592288" cy="1070896"/>
            <a:chOff x="1403648" y="1650534"/>
            <a:chExt cx="2592288" cy="1070896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403648" y="2259765"/>
              <a:ext cx="25922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rtl="1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EDA</a:t>
              </a:r>
              <a:r>
                <a:rPr lang="he-IL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 וויזואליזציה</a:t>
              </a:r>
              <a:endParaRPr lang="en-US" altLang="ko-KR" sz="2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2321750" y="1650534"/>
              <a:ext cx="756084" cy="58477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 05</a:t>
              </a:r>
              <a:endParaRPr kumimoji="1" lang="ko-KR" altLang="ko-KR" sz="32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FEC5B1C7-6C79-43DB-B0FB-894CE4A40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893185"/>
            <a:ext cx="3073916" cy="2100878"/>
          </a:xfrm>
          <a:prstGeom prst="rect">
            <a:avLst/>
          </a:prstGeom>
        </p:spPr>
      </p:pic>
      <p:sp>
        <p:nvSpPr>
          <p:cNvPr id="16" name="Text Box 9">
            <a:extLst>
              <a:ext uri="{FF2B5EF4-FFF2-40B4-BE49-F238E27FC236}">
                <a16:creationId xmlns:a16="http://schemas.microsoft.com/office/drawing/2014/main" id="{1748254F-8217-4A41-B875-6EEC2378B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2034" y="3278879"/>
            <a:ext cx="760681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r" rtl="1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בדקנו האם יש קשר ישיר בין זמן יציאת המשחקים לסיכוי שלהם להיות מוצלחים. </a:t>
            </a:r>
          </a:p>
          <a:p>
            <a:pPr marR="0" algn="r" rtl="1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בדקנו על פי שנת יציאה וגם על פי חודש יציאתם.</a:t>
            </a:r>
          </a:p>
        </p:txBody>
      </p:sp>
      <p:pic>
        <p:nvPicPr>
          <p:cNvPr id="24" name="תמונה 23">
            <a:extLst>
              <a:ext uri="{FF2B5EF4-FFF2-40B4-BE49-F238E27FC236}">
                <a16:creationId xmlns:a16="http://schemas.microsoft.com/office/drawing/2014/main" id="{14D4C979-F954-4DD9-9DE0-A76CA9D70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181" y="4143880"/>
            <a:ext cx="4059560" cy="2607462"/>
          </a:xfrm>
          <a:prstGeom prst="round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76B5CB56-9FBD-401B-BE08-9718A9506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4139819"/>
            <a:ext cx="3782592" cy="257767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40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3610212" y="359665"/>
            <a:ext cx="538118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algn="ctr" rtl="1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sz="2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בחלק הבא ערכנו בדיקות לגבי חברות הפיתוח וחברות ההפצה</a:t>
            </a:r>
          </a:p>
        </p:txBody>
      </p:sp>
      <p:sp>
        <p:nvSpPr>
          <p:cNvPr id="13" name="타원 12"/>
          <p:cNvSpPr/>
          <p:nvPr/>
        </p:nvSpPr>
        <p:spPr>
          <a:xfrm>
            <a:off x="510194" y="140503"/>
            <a:ext cx="2792288" cy="2792288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solidFill>
              <a:srgbClr val="F23E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10194" y="264725"/>
            <a:ext cx="504056" cy="504056"/>
          </a:xfrm>
          <a:prstGeom prst="ellipse">
            <a:avLst/>
          </a:prstGeom>
          <a:solidFill>
            <a:srgbClr val="8C3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6178" y="738301"/>
            <a:ext cx="2592288" cy="1070896"/>
            <a:chOff x="1403648" y="1650534"/>
            <a:chExt cx="2592288" cy="1070896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403648" y="2259765"/>
              <a:ext cx="25922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rtl="1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EDA</a:t>
              </a:r>
              <a:r>
                <a:rPr lang="he-IL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 וויזואליזציה</a:t>
              </a:r>
              <a:endParaRPr lang="en-US" altLang="ko-KR" sz="2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2321750" y="1650534"/>
              <a:ext cx="756084" cy="58477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 05</a:t>
              </a:r>
              <a:endParaRPr kumimoji="1" lang="ko-KR" altLang="ko-KR" sz="32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62BEDF02-4E42-40D1-8F16-39C53F6AF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896" r="60054" b="-1031"/>
          <a:stretch/>
        </p:blipFill>
        <p:spPr>
          <a:xfrm>
            <a:off x="6522130" y="1809197"/>
            <a:ext cx="2055692" cy="1738480"/>
          </a:xfrm>
          <a:prstGeom prst="roundRect">
            <a:avLst>
              <a:gd name="adj" fmla="val 13047"/>
            </a:avLst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5069CB46-F046-4447-8E89-AAB0516B6D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" t="29320" r="61565"/>
          <a:stretch/>
        </p:blipFill>
        <p:spPr>
          <a:xfrm>
            <a:off x="6300804" y="4862374"/>
            <a:ext cx="2419112" cy="1784142"/>
          </a:xfrm>
          <a:prstGeom prst="roundRect">
            <a:avLst>
              <a:gd name="adj" fmla="val 4778"/>
            </a:avLst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682A8B78-A52A-4ECC-ADF4-6DE38EAE00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015" r="37615" b="412"/>
          <a:stretch/>
        </p:blipFill>
        <p:spPr>
          <a:xfrm>
            <a:off x="3610873" y="1884912"/>
            <a:ext cx="2710996" cy="1436353"/>
          </a:xfrm>
          <a:prstGeom prst="roundRect">
            <a:avLst>
              <a:gd name="adj" fmla="val 4774"/>
            </a:avLst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EF0C6D1E-02D4-4999-A345-4CBAB7FEA1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940" r="43075"/>
          <a:stretch/>
        </p:blipFill>
        <p:spPr>
          <a:xfrm>
            <a:off x="2987824" y="5007484"/>
            <a:ext cx="2921348" cy="1493921"/>
          </a:xfrm>
          <a:prstGeom prst="roundRect">
            <a:avLst>
              <a:gd name="adj" fmla="val 7662"/>
            </a:avLst>
          </a:prstGeom>
        </p:spPr>
      </p:pic>
      <p:sp>
        <p:nvSpPr>
          <p:cNvPr id="23" name="Text Box 9">
            <a:extLst>
              <a:ext uri="{FF2B5EF4-FFF2-40B4-BE49-F238E27FC236}">
                <a16:creationId xmlns:a16="http://schemas.microsoft.com/office/drawing/2014/main" id="{DD62586A-F85A-4E36-AB28-6155F4C8A6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6882" y="1182604"/>
            <a:ext cx="53811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r" rtl="1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אלו שהוציאו הכי הרבה משחקים לקונסולה.</a:t>
            </a:r>
          </a:p>
        </p:txBody>
      </p:sp>
      <p:sp>
        <p:nvSpPr>
          <p:cNvPr id="24" name="Text Box 9">
            <a:extLst>
              <a:ext uri="{FF2B5EF4-FFF2-40B4-BE49-F238E27FC236}">
                <a16:creationId xmlns:a16="http://schemas.microsoft.com/office/drawing/2014/main" id="{496BD910-C6F7-4EAF-9398-1C14A39CF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872" y="4043886"/>
            <a:ext cx="53811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r" rtl="1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אלו שהוציאו הכי הרבה משחקים מוצלחים לקונסולה.</a:t>
            </a:r>
          </a:p>
        </p:txBody>
      </p:sp>
    </p:spTree>
    <p:extLst>
      <p:ext uri="{BB962C8B-B14F-4D97-AF65-F5344CB8AC3E}">
        <p14:creationId xmlns:p14="http://schemas.microsoft.com/office/powerpoint/2010/main" val="1441330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403789" y="1347532"/>
            <a:ext cx="8568952" cy="278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פיצלנו את המידע ל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Train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ו 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Test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כאשר התווית שלנו היא </a:t>
            </a:r>
          </a:p>
          <a:p>
            <a:pPr marR="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עמודת ה</a:t>
            </a:r>
            <a:r>
              <a:rPr kumimoji="1" lang="en-US" altLang="ko-KR" dirty="0" err="1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is_best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.</a:t>
            </a:r>
            <a:endParaRPr kumimoji="1" lang="en-US" altLang="ko-KR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R="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הרצנו את האלגוריתם מספרים פעמים עם כ30 ערכי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K 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שוני</a:t>
            </a:r>
          </a:p>
          <a:p>
            <a:pPr marR="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על מנת למצוא את ה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K 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שנתן לנו את התוצאות הטובות ביותר שהוא 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K=2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.</a:t>
            </a:r>
          </a:p>
          <a:p>
            <a:pPr marR="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בגרף ניתן לראות את ערכי השגיאה עם ערכים שונים של 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K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.</a:t>
            </a:r>
            <a:endParaRPr kumimoji="1" lang="en-US" altLang="ko-KR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10194" y="140503"/>
            <a:ext cx="2792288" cy="2792288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solidFill>
              <a:srgbClr val="F9A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10194" y="264725"/>
            <a:ext cx="504056" cy="504056"/>
          </a:xfrm>
          <a:prstGeom prst="ellipse">
            <a:avLst/>
          </a:prstGeom>
          <a:solidFill>
            <a:srgbClr val="8C3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6178" y="738301"/>
            <a:ext cx="2592288" cy="1440228"/>
            <a:chOff x="1403648" y="1650534"/>
            <a:chExt cx="2592288" cy="1440228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403648" y="2259765"/>
              <a:ext cx="2592288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he-IL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אלגוריתם למידת</a:t>
              </a:r>
            </a:p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he-IL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מכונה</a:t>
              </a:r>
              <a:endParaRPr kumimoji="1" lang="en-US" altLang="ko-KR" sz="2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2321750" y="1650534"/>
              <a:ext cx="756084" cy="58477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 06</a:t>
              </a:r>
              <a:endParaRPr kumimoji="1" lang="ko-KR" altLang="ko-KR" sz="32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197AAE67-2E89-4468-A95D-E9D23E0072C1}"/>
              </a:ext>
            </a:extLst>
          </p:cNvPr>
          <p:cNvSpPr txBox="1"/>
          <p:nvPr/>
        </p:nvSpPr>
        <p:spPr>
          <a:xfrm>
            <a:off x="3158466" y="505594"/>
            <a:ext cx="5822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kumimoji="1" lang="he-IL" altLang="ko-KR" sz="2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עשינו שימוש באלגוריתם </a:t>
            </a:r>
            <a:r>
              <a:rPr kumimoji="1" lang="en-US" altLang="ko-KR" sz="2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KNN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7CC16FFB-13C1-491E-AFFC-705CC3023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466" y="4152301"/>
            <a:ext cx="3534295" cy="259758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49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00F6DD38-3495-4175-9D80-A4AF13E0D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9" y="3057013"/>
            <a:ext cx="3496163" cy="3696216"/>
          </a:xfrm>
          <a:prstGeom prst="roundRect">
            <a:avLst>
              <a:gd name="adj" fmla="val 8595"/>
            </a:avLst>
          </a:prstGeom>
        </p:spPr>
      </p:pic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403789" y="1347532"/>
            <a:ext cx="8568952" cy="4148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על פי המטריצה המודל חזה בהצלחה:</a:t>
            </a:r>
          </a:p>
          <a:p>
            <a:pPr marL="285750" marR="0" indent="-28575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311 משחקים לא מוצלחים.</a:t>
            </a:r>
          </a:p>
          <a:p>
            <a:pPr marL="285750" marR="0" indent="-28575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20 משחקים מוצלחים.</a:t>
            </a:r>
          </a:p>
          <a:p>
            <a:pPr marR="0" algn="r" rtl="1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he-IL" altLang="ko-KR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R="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על פי המטריצה המודל חזה בצורה שגויה:</a:t>
            </a:r>
          </a:p>
          <a:p>
            <a:pPr marL="285750" marR="0" indent="-28575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73 משחקים לא מוצלחים.</a:t>
            </a:r>
          </a:p>
          <a:p>
            <a:pPr marL="285750" marR="0" indent="-28575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11 משחקים מוצלחים.</a:t>
            </a:r>
          </a:p>
          <a:p>
            <a:pPr marR="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he-IL" altLang="ko-KR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10194" y="140503"/>
            <a:ext cx="2792288" cy="2792288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solidFill>
              <a:srgbClr val="F23E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10194" y="264725"/>
            <a:ext cx="504056" cy="504056"/>
          </a:xfrm>
          <a:prstGeom prst="ellipse">
            <a:avLst/>
          </a:prstGeom>
          <a:solidFill>
            <a:srgbClr val="8C3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6178" y="738301"/>
            <a:ext cx="2592288" cy="1440228"/>
            <a:chOff x="1403648" y="1650534"/>
            <a:chExt cx="2592288" cy="1440228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403648" y="2259765"/>
              <a:ext cx="2592288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he-IL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אלגוריתם למידת</a:t>
              </a:r>
            </a:p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he-IL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מכונה</a:t>
              </a:r>
              <a:endParaRPr kumimoji="1" lang="en-US" altLang="ko-KR" sz="2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2321750" y="1650534"/>
              <a:ext cx="756084" cy="58477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 06</a:t>
              </a:r>
              <a:endParaRPr kumimoji="1" lang="ko-KR" altLang="ko-KR" sz="32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197AAE67-2E89-4468-A95D-E9D23E0072C1}"/>
              </a:ext>
            </a:extLst>
          </p:cNvPr>
          <p:cNvSpPr txBox="1"/>
          <p:nvPr/>
        </p:nvSpPr>
        <p:spPr>
          <a:xfrm>
            <a:off x="3158466" y="505594"/>
            <a:ext cx="5822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kumimoji="1" lang="he-IL" altLang="ko-KR" sz="2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הערכת תוצאות </a:t>
            </a:r>
            <a:r>
              <a:rPr kumimoji="1" lang="en-US" altLang="ko-KR" sz="2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Confusion Matrix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B594B055-87A1-4A5B-A0CB-C1688874F682}"/>
              </a:ext>
            </a:extLst>
          </p:cNvPr>
          <p:cNvSpPr txBox="1"/>
          <p:nvPr/>
        </p:nvSpPr>
        <p:spPr>
          <a:xfrm>
            <a:off x="1214250" y="3886067"/>
            <a:ext cx="50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dirty="0">
                <a:latin typeface="+mj-lt"/>
                <a:ea typeface="맑은 고딕" panose="020B0503020000020004" pitchFamily="50" charset="-127"/>
              </a:rPr>
              <a:t>TN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69BEC86E-6869-4A75-9259-C3BFDF9CF309}"/>
              </a:ext>
            </a:extLst>
          </p:cNvPr>
          <p:cNvSpPr txBox="1"/>
          <p:nvPr/>
        </p:nvSpPr>
        <p:spPr>
          <a:xfrm>
            <a:off x="2371629" y="3886067"/>
            <a:ext cx="509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dirty="0">
                <a:latin typeface="+mj-lt"/>
                <a:ea typeface="맑은 고딕" panose="020B0503020000020004" pitchFamily="50" charset="-127"/>
              </a:rPr>
              <a:t>FP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081A112C-CC60-4619-BD1B-D52598439171}"/>
              </a:ext>
            </a:extLst>
          </p:cNvPr>
          <p:cNvSpPr txBox="1"/>
          <p:nvPr/>
        </p:nvSpPr>
        <p:spPr>
          <a:xfrm>
            <a:off x="1164947" y="5056015"/>
            <a:ext cx="45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dirty="0">
                <a:latin typeface="+mj-lt"/>
                <a:ea typeface="맑은 고딕" panose="020B0503020000020004" pitchFamily="50" charset="-127"/>
              </a:rPr>
              <a:t>FN</a:t>
            </a: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71B68E90-D0B4-4CDD-99C6-05C12EA2763C}"/>
              </a:ext>
            </a:extLst>
          </p:cNvPr>
          <p:cNvSpPr txBox="1"/>
          <p:nvPr/>
        </p:nvSpPr>
        <p:spPr>
          <a:xfrm>
            <a:off x="2356944" y="5056015"/>
            <a:ext cx="45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dirty="0">
                <a:latin typeface="+mj-lt"/>
                <a:ea typeface="맑은 고딕" panose="020B0503020000020004" pitchFamily="50" charset="-127"/>
              </a:rPr>
              <a:t>TP</a:t>
            </a:r>
          </a:p>
        </p:txBody>
      </p:sp>
    </p:spTree>
    <p:extLst>
      <p:ext uri="{BB962C8B-B14F-4D97-AF65-F5344CB8AC3E}">
        <p14:creationId xmlns:p14="http://schemas.microsoft.com/office/powerpoint/2010/main" val="1714031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492670" y="924997"/>
            <a:ext cx="8568952" cy="5861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algn="r" rtl="1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כפי שהצגנו, ניתן לחזות בצורה לא רעה האם משחק יצליח</a:t>
            </a:r>
          </a:p>
          <a:p>
            <a:pPr marR="0" algn="r" rtl="1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או לא טרם יציאתו לשוק אך כמובן שלא ב100 אחוזים.</a:t>
            </a:r>
          </a:p>
          <a:p>
            <a:pPr marR="0" algn="r" rtl="1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למאפיינים שבדקנו אכן יש השפעה רבה על האם משחק הוא</a:t>
            </a:r>
          </a:p>
          <a:p>
            <a:pPr marR="0" algn="r" rtl="1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מוצלח או לא:</a:t>
            </a:r>
          </a:p>
          <a:p>
            <a:pPr marR="0" algn="r" rtl="1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he-IL" altLang="ko-KR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L="285750" marR="0" indent="-28575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למשחקים שאינם אקסקלוסיביים לפלייסטיישן 4 סיכוי גבוה</a:t>
            </a:r>
          </a:p>
          <a:p>
            <a:pPr marR="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   יותר להיות מוצלחים. </a:t>
            </a:r>
          </a:p>
          <a:p>
            <a:pPr marR="0" algn="r" rtl="1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he-IL" altLang="ko-KR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L="285750" marR="0" indent="-28575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משחקים לשחקן יחיד מוצלחים יותר ממשחקים רבי משתתפים.</a:t>
            </a:r>
          </a:p>
          <a:p>
            <a:pPr marL="285750" marR="0" indent="-285750" algn="r" rtl="1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endParaRPr kumimoji="1" lang="he-IL" altLang="ko-KR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L="285750" marR="0" indent="-28575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הכי הרבה משחקים מוצלחים יצאו בשנים 2016 ו2018 וכמובן שגם לחודש היציאה יש השפעה שכן יש רוב לחודש ספטמבר.</a:t>
            </a:r>
          </a:p>
          <a:p>
            <a:pPr marL="285750" marR="0" indent="-28575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endParaRPr kumimoji="1" lang="he-IL" altLang="ko-KR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L="285750" marR="0" indent="-28575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ניתן לראות שלחברות הפיתוח ולחברות ההפצה השפעה רבה שכן בעשירייה הפותחת של המשחקים המוצלחים חוזרים על עצמם יותר מפעם אחת שמות כמו: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Rockstar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(במקומות הראשון והשני), 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Naughty Dog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, </a:t>
            </a:r>
            <a:r>
              <a:rPr kumimoji="1" lang="en-US" altLang="ko-KR" dirty="0" err="1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Atlus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ועוד.</a:t>
            </a:r>
          </a:p>
        </p:txBody>
      </p:sp>
      <p:sp>
        <p:nvSpPr>
          <p:cNvPr id="13" name="타원 12"/>
          <p:cNvSpPr/>
          <p:nvPr/>
        </p:nvSpPr>
        <p:spPr>
          <a:xfrm>
            <a:off x="510194" y="140503"/>
            <a:ext cx="2792288" cy="2792288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solidFill>
              <a:srgbClr val="F23E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10194" y="264725"/>
            <a:ext cx="504056" cy="504056"/>
          </a:xfrm>
          <a:prstGeom prst="ellipse">
            <a:avLst/>
          </a:prstGeom>
          <a:solidFill>
            <a:srgbClr val="8C3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6178" y="795049"/>
            <a:ext cx="2592288" cy="1070896"/>
            <a:chOff x="1403648" y="1650534"/>
            <a:chExt cx="2592288" cy="1070896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403648" y="2259765"/>
              <a:ext cx="25922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he-IL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מסקנות</a:t>
              </a:r>
              <a:endParaRPr kumimoji="1" lang="en-US" altLang="ko-KR" sz="2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2321750" y="1650534"/>
              <a:ext cx="756084" cy="58477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 07</a:t>
              </a:r>
              <a:endParaRPr kumimoji="1" lang="ko-KR" altLang="ko-KR" sz="32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197AAE67-2E89-4468-A95D-E9D23E0072C1}"/>
              </a:ext>
            </a:extLst>
          </p:cNvPr>
          <p:cNvSpPr txBox="1"/>
          <p:nvPr/>
        </p:nvSpPr>
        <p:spPr>
          <a:xfrm>
            <a:off x="3246026" y="394939"/>
            <a:ext cx="5822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kumimoji="1" lang="he-IL" altLang="ko-KR" sz="2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משחק מוצלח מורכב ממרכיבים רבים ושונים</a:t>
            </a:r>
          </a:p>
        </p:txBody>
      </p:sp>
    </p:spTree>
    <p:extLst>
      <p:ext uri="{BB962C8B-B14F-4D97-AF65-F5344CB8AC3E}">
        <p14:creationId xmlns:p14="http://schemas.microsoft.com/office/powerpoint/2010/main" val="1083156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467544" y="2060848"/>
            <a:ext cx="4834880" cy="2304256"/>
          </a:xfrm>
        </p:spPr>
        <p:txBody>
          <a:bodyPr/>
          <a:lstStyle/>
          <a:p>
            <a:r>
              <a:rPr lang="he-IL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תודה רבה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/>
          <p:cNvSpPr/>
          <p:nvPr/>
        </p:nvSpPr>
        <p:spPr>
          <a:xfrm>
            <a:off x="1376667" y="966753"/>
            <a:ext cx="1830623" cy="1801953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solidFill>
              <a:srgbClr val="F23E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30" name="타원 129"/>
          <p:cNvSpPr/>
          <p:nvPr/>
        </p:nvSpPr>
        <p:spPr>
          <a:xfrm>
            <a:off x="3700767" y="966753"/>
            <a:ext cx="1830623" cy="1801953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solidFill>
              <a:srgbClr val="F23E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35" name="타원 134"/>
          <p:cNvSpPr/>
          <p:nvPr/>
        </p:nvSpPr>
        <p:spPr>
          <a:xfrm>
            <a:off x="6024867" y="966753"/>
            <a:ext cx="1830623" cy="1801953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solidFill>
              <a:srgbClr val="F23E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3746677" y="2974825"/>
            <a:ext cx="1830623" cy="1801953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solidFill>
              <a:srgbClr val="F23E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45" name="타원 144"/>
          <p:cNvSpPr/>
          <p:nvPr/>
        </p:nvSpPr>
        <p:spPr>
          <a:xfrm>
            <a:off x="6089146" y="3026510"/>
            <a:ext cx="1830623" cy="1801953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solidFill>
              <a:srgbClr val="F23E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43234" y="381978"/>
            <a:ext cx="3624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altLang="ko-KR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תוכן עניינים</a:t>
            </a:r>
            <a:endParaRPr lang="ko-KR" altLang="en-US" sz="3200" b="1" dirty="0">
              <a:ln>
                <a:solidFill>
                  <a:schemeClr val="tx1"/>
                </a:solidFill>
              </a:ln>
              <a:solidFill>
                <a:srgbClr val="F23E75"/>
              </a:solidFill>
              <a:latin typeface="Cascadia Code" panose="020B0609020000020004" pitchFamily="49" charset="0"/>
              <a:ea typeface="맑은 고딕" panose="020B0503020000020004" pitchFamily="50" charset="-127"/>
              <a:cs typeface="Cascadia Code" panose="020B0609020000020004" pitchFamily="49" charset="0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393755" y="1405732"/>
            <a:ext cx="1790851" cy="885901"/>
            <a:chOff x="1462336" y="3234512"/>
            <a:chExt cx="2042864" cy="1026645"/>
          </a:xfrm>
        </p:grpSpPr>
        <p:sp>
          <p:nvSpPr>
            <p:cNvPr id="39" name="Text Box 5"/>
            <p:cNvSpPr txBox="1">
              <a:spLocks noChangeArrowheads="1"/>
            </p:cNvSpPr>
            <p:nvPr/>
          </p:nvSpPr>
          <p:spPr bwMode="auto">
            <a:xfrm>
              <a:off x="1612781" y="3729852"/>
              <a:ext cx="172819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he-IL" altLang="ko-KR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הרכשת הנתונים</a:t>
              </a:r>
              <a:endParaRPr lang="en-US" altLang="ko-KR" sz="1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40" name="Text Box 11"/>
            <p:cNvSpPr txBox="1">
              <a:spLocks noChangeArrowheads="1"/>
            </p:cNvSpPr>
            <p:nvPr/>
          </p:nvSpPr>
          <p:spPr bwMode="auto">
            <a:xfrm>
              <a:off x="1462336" y="4014936"/>
              <a:ext cx="20428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41" name="TextBox 13"/>
            <p:cNvSpPr txBox="1">
              <a:spLocks noChangeArrowheads="1"/>
            </p:cNvSpPr>
            <p:nvPr/>
          </p:nvSpPr>
          <p:spPr bwMode="auto">
            <a:xfrm>
              <a:off x="2222640" y="3234512"/>
              <a:ext cx="508474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rgbClr val="CC99FF"/>
                  </a:solidFill>
                  <a:latin typeface="+mj-lt"/>
                  <a:ea typeface="맑은 고딕" panose="020B0503020000020004" pitchFamily="50" charset="-127"/>
                </a:rPr>
                <a:t>03</a:t>
              </a:r>
              <a:endParaRPr lang="ko-KR" altLang="en-US" sz="2500" b="1" dirty="0">
                <a:solidFill>
                  <a:srgbClr val="CC99FF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sp>
        <p:nvSpPr>
          <p:cNvPr id="22" name="타원 21"/>
          <p:cNvSpPr/>
          <p:nvPr/>
        </p:nvSpPr>
        <p:spPr>
          <a:xfrm>
            <a:off x="1181241" y="1038761"/>
            <a:ext cx="441874" cy="434954"/>
          </a:xfrm>
          <a:prstGeom prst="ellipse">
            <a:avLst/>
          </a:prstGeom>
          <a:solidFill>
            <a:srgbClr val="8C3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126" name="그룹 125"/>
          <p:cNvGrpSpPr/>
          <p:nvPr/>
        </p:nvGrpSpPr>
        <p:grpSpPr>
          <a:xfrm>
            <a:off x="3800256" y="1339925"/>
            <a:ext cx="1514998" cy="765319"/>
            <a:chOff x="1619672" y="2913162"/>
            <a:chExt cx="1728192" cy="886907"/>
          </a:xfrm>
        </p:grpSpPr>
        <p:sp>
          <p:nvSpPr>
            <p:cNvPr id="127" name="Text Box 5"/>
            <p:cNvSpPr txBox="1">
              <a:spLocks noChangeArrowheads="1"/>
            </p:cNvSpPr>
            <p:nvPr/>
          </p:nvSpPr>
          <p:spPr bwMode="auto">
            <a:xfrm>
              <a:off x="1619672" y="3492292"/>
              <a:ext cx="172819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he-IL" altLang="ko-KR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מקור המידע</a:t>
              </a:r>
              <a:endParaRPr lang="en-US" altLang="ko-KR" sz="1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29" name="TextBox 13"/>
            <p:cNvSpPr txBox="1">
              <a:spLocks noChangeArrowheads="1"/>
            </p:cNvSpPr>
            <p:nvPr/>
          </p:nvSpPr>
          <p:spPr bwMode="auto">
            <a:xfrm>
              <a:off x="2208693" y="2913162"/>
              <a:ext cx="601951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rgbClr val="F9A1BC"/>
                  </a:solidFill>
                  <a:latin typeface="+mj-lt"/>
                  <a:ea typeface="맑은 고딕" panose="020B0503020000020004" pitchFamily="50" charset="-127"/>
                </a:rPr>
                <a:t>02</a:t>
              </a:r>
              <a:endParaRPr lang="ko-KR" altLang="en-US" sz="2500" b="1" dirty="0">
                <a:solidFill>
                  <a:srgbClr val="F9A1BC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6160473" y="1341836"/>
            <a:ext cx="1514998" cy="878924"/>
            <a:chOff x="1619672" y="2996952"/>
            <a:chExt cx="1728192" cy="1018560"/>
          </a:xfrm>
        </p:grpSpPr>
        <p:sp>
          <p:nvSpPr>
            <p:cNvPr id="132" name="Text Box 5"/>
            <p:cNvSpPr txBox="1">
              <a:spLocks noChangeArrowheads="1"/>
            </p:cNvSpPr>
            <p:nvPr/>
          </p:nvSpPr>
          <p:spPr bwMode="auto">
            <a:xfrm>
              <a:off x="1619672" y="3492292"/>
              <a:ext cx="172819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he-IL" altLang="ko-KR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הגדרת הבעיה ושאלת המחקר</a:t>
              </a:r>
              <a:endParaRPr lang="en-US" altLang="ko-KR" sz="1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34" name="TextBox 13"/>
            <p:cNvSpPr txBox="1">
              <a:spLocks noChangeArrowheads="1"/>
            </p:cNvSpPr>
            <p:nvPr/>
          </p:nvSpPr>
          <p:spPr bwMode="auto">
            <a:xfrm>
              <a:off x="2229532" y="2996952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rgbClr val="CC99FF"/>
                  </a:solidFill>
                  <a:latin typeface="+mj-lt"/>
                  <a:ea typeface="맑은 고딕" panose="020B0503020000020004" pitchFamily="50" charset="-127"/>
                </a:rPr>
                <a:t>01</a:t>
              </a:r>
              <a:endParaRPr lang="ko-KR" altLang="en-US" sz="2500" b="1" dirty="0">
                <a:solidFill>
                  <a:srgbClr val="CC99FF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3888825" y="3489299"/>
            <a:ext cx="1514998" cy="693016"/>
            <a:chOff x="1619672" y="2996952"/>
            <a:chExt cx="1728192" cy="803117"/>
          </a:xfrm>
        </p:grpSpPr>
        <p:sp>
          <p:nvSpPr>
            <p:cNvPr id="137" name="Text Box 5"/>
            <p:cNvSpPr txBox="1">
              <a:spLocks noChangeArrowheads="1"/>
            </p:cNvSpPr>
            <p:nvPr/>
          </p:nvSpPr>
          <p:spPr bwMode="auto">
            <a:xfrm>
              <a:off x="1619672" y="3492292"/>
              <a:ext cx="172819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rtl="1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EDA</a:t>
              </a:r>
              <a:r>
                <a:rPr lang="he-IL" altLang="ko-KR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 וויזואליזציה</a:t>
              </a:r>
              <a:endParaRPr lang="en-US" altLang="ko-KR" sz="1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39" name="TextBox 13"/>
            <p:cNvSpPr txBox="1">
              <a:spLocks noChangeArrowheads="1"/>
            </p:cNvSpPr>
            <p:nvPr/>
          </p:nvSpPr>
          <p:spPr bwMode="auto">
            <a:xfrm>
              <a:off x="2193754" y="2996952"/>
              <a:ext cx="580026" cy="552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rgbClr val="F9A1BC"/>
                  </a:solidFill>
                  <a:latin typeface="+mj-lt"/>
                  <a:ea typeface="맑은 고딕" panose="020B0503020000020004" pitchFamily="50" charset="-127"/>
                </a:rPr>
                <a:t>05</a:t>
              </a:r>
              <a:endParaRPr lang="ko-KR" altLang="en-US" sz="2500" b="1" dirty="0">
                <a:solidFill>
                  <a:srgbClr val="F9A1BC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6274707" y="3401593"/>
            <a:ext cx="1514998" cy="878924"/>
            <a:chOff x="1619672" y="2996952"/>
            <a:chExt cx="1728192" cy="1018560"/>
          </a:xfrm>
        </p:grpSpPr>
        <p:sp>
          <p:nvSpPr>
            <p:cNvPr id="142" name="Text Box 5"/>
            <p:cNvSpPr txBox="1">
              <a:spLocks noChangeArrowheads="1"/>
            </p:cNvSpPr>
            <p:nvPr/>
          </p:nvSpPr>
          <p:spPr bwMode="auto">
            <a:xfrm>
              <a:off x="1619672" y="3492292"/>
              <a:ext cx="172819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he-IL" altLang="ko-KR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ניתוח, ניקיון וטיוב הנתונים</a:t>
              </a:r>
              <a:endParaRPr lang="en-US" altLang="ko-KR" sz="1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44" name="TextBox 13"/>
            <p:cNvSpPr txBox="1">
              <a:spLocks noChangeArrowheads="1"/>
            </p:cNvSpPr>
            <p:nvPr/>
          </p:nvSpPr>
          <p:spPr bwMode="auto">
            <a:xfrm>
              <a:off x="2229531" y="2996952"/>
              <a:ext cx="508474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rgbClr val="F9A1BC"/>
                  </a:solidFill>
                  <a:latin typeface="+mj-lt"/>
                  <a:ea typeface="맑은 고딕" panose="020B0503020000020004" pitchFamily="50" charset="-127"/>
                </a:rPr>
                <a:t>04</a:t>
              </a:r>
              <a:endParaRPr lang="ko-KR" altLang="en-US" sz="2500" b="1" dirty="0">
                <a:solidFill>
                  <a:srgbClr val="F9A1BC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sp>
        <p:nvSpPr>
          <p:cNvPr id="146" name="타원 145"/>
          <p:cNvSpPr/>
          <p:nvPr/>
        </p:nvSpPr>
        <p:spPr>
          <a:xfrm>
            <a:off x="7577288" y="4466670"/>
            <a:ext cx="441874" cy="434954"/>
          </a:xfrm>
          <a:prstGeom prst="ellipse">
            <a:avLst/>
          </a:prstGeom>
          <a:solidFill>
            <a:srgbClr val="F23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0" name="타원 139">
            <a:extLst>
              <a:ext uri="{FF2B5EF4-FFF2-40B4-BE49-F238E27FC236}">
                <a16:creationId xmlns:a16="http://schemas.microsoft.com/office/drawing/2014/main" id="{A94E698B-16D2-46E8-9A26-3D3E85E8B63D}"/>
              </a:ext>
            </a:extLst>
          </p:cNvPr>
          <p:cNvSpPr/>
          <p:nvPr/>
        </p:nvSpPr>
        <p:spPr>
          <a:xfrm>
            <a:off x="1359838" y="3026510"/>
            <a:ext cx="1830623" cy="1801953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solidFill>
              <a:srgbClr val="F23E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31" name="그룹 135">
            <a:extLst>
              <a:ext uri="{FF2B5EF4-FFF2-40B4-BE49-F238E27FC236}">
                <a16:creationId xmlns:a16="http://schemas.microsoft.com/office/drawing/2014/main" id="{EE751F21-B487-4F31-BCE3-8E296CB37F81}"/>
              </a:ext>
            </a:extLst>
          </p:cNvPr>
          <p:cNvGrpSpPr/>
          <p:nvPr/>
        </p:nvGrpSpPr>
        <p:grpSpPr>
          <a:xfrm>
            <a:off x="1501986" y="3540984"/>
            <a:ext cx="1514998" cy="878924"/>
            <a:chOff x="1619672" y="2996952"/>
            <a:chExt cx="1728192" cy="1018560"/>
          </a:xfrm>
        </p:grpSpPr>
        <p:sp>
          <p:nvSpPr>
            <p:cNvPr id="32" name="Text Box 5">
              <a:extLst>
                <a:ext uri="{FF2B5EF4-FFF2-40B4-BE49-F238E27FC236}">
                  <a16:creationId xmlns:a16="http://schemas.microsoft.com/office/drawing/2014/main" id="{7DE2C29F-B1D6-42F7-B0EB-B672C55269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9672" y="3492292"/>
              <a:ext cx="172819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rtl="1">
                <a:defRPr/>
              </a:pPr>
              <a:r>
                <a:rPr lang="he-IL" altLang="ko-KR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אלגוריתם למידת מכונה</a:t>
              </a:r>
              <a:endParaRPr lang="en-US" altLang="ko-KR" sz="1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13">
              <a:extLst>
                <a:ext uri="{FF2B5EF4-FFF2-40B4-BE49-F238E27FC236}">
                  <a16:creationId xmlns:a16="http://schemas.microsoft.com/office/drawing/2014/main" id="{3A7EDBC3-3FC3-4130-B45C-B5507B4D32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3501" y="2996952"/>
              <a:ext cx="54053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he-IL" altLang="ko-KR" sz="2500" b="1" dirty="0">
                  <a:solidFill>
                    <a:srgbClr val="CC99FF"/>
                  </a:solidFill>
                  <a:latin typeface="+mj-lt"/>
                  <a:ea typeface="맑은 고딕" panose="020B0503020000020004" pitchFamily="50" charset="-127"/>
                </a:rPr>
                <a:t>06</a:t>
              </a:r>
              <a:endParaRPr lang="ko-KR" altLang="en-US" sz="2500" b="1" dirty="0">
                <a:solidFill>
                  <a:srgbClr val="CC99FF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sp>
        <p:nvSpPr>
          <p:cNvPr id="35" name="타원 139">
            <a:extLst>
              <a:ext uri="{FF2B5EF4-FFF2-40B4-BE49-F238E27FC236}">
                <a16:creationId xmlns:a16="http://schemas.microsoft.com/office/drawing/2014/main" id="{6CF9A567-EBB8-4185-9D5C-7D47F9880E8E}"/>
              </a:ext>
            </a:extLst>
          </p:cNvPr>
          <p:cNvSpPr/>
          <p:nvPr/>
        </p:nvSpPr>
        <p:spPr>
          <a:xfrm>
            <a:off x="3819122" y="4925440"/>
            <a:ext cx="1830623" cy="1801953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solidFill>
              <a:srgbClr val="F23E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36" name="그룹 135">
            <a:extLst>
              <a:ext uri="{FF2B5EF4-FFF2-40B4-BE49-F238E27FC236}">
                <a16:creationId xmlns:a16="http://schemas.microsoft.com/office/drawing/2014/main" id="{D89CD7F2-3C68-4AAE-A561-6FAB6E3C2C33}"/>
              </a:ext>
            </a:extLst>
          </p:cNvPr>
          <p:cNvGrpSpPr/>
          <p:nvPr/>
        </p:nvGrpSpPr>
        <p:grpSpPr>
          <a:xfrm>
            <a:off x="3977687" y="5351080"/>
            <a:ext cx="1514998" cy="735210"/>
            <a:chOff x="1619672" y="2996952"/>
            <a:chExt cx="1728192" cy="852014"/>
          </a:xfrm>
        </p:grpSpPr>
        <p:sp>
          <p:nvSpPr>
            <p:cNvPr id="37" name="Text Box 5">
              <a:extLst>
                <a:ext uri="{FF2B5EF4-FFF2-40B4-BE49-F238E27FC236}">
                  <a16:creationId xmlns:a16="http://schemas.microsoft.com/office/drawing/2014/main" id="{0E90363F-57B5-45E3-9DE1-41CB78F80B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9672" y="3492292"/>
              <a:ext cx="1728192" cy="3566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rtl="1">
                <a:defRPr/>
              </a:pPr>
              <a:r>
                <a:rPr lang="he-IL" altLang="ko-KR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מסקנות</a:t>
              </a:r>
              <a:endParaRPr lang="en-US" altLang="ko-KR" sz="1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7FF0261E-8912-442C-A819-F9712C6798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3501" y="2996952"/>
              <a:ext cx="54053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he-IL" altLang="ko-KR" sz="2500" b="1" dirty="0">
                  <a:solidFill>
                    <a:srgbClr val="CC99FF"/>
                  </a:solidFill>
                  <a:latin typeface="+mj-lt"/>
                  <a:ea typeface="맑은 고딕" panose="020B0503020000020004" pitchFamily="50" charset="-127"/>
                </a:rPr>
                <a:t>07</a:t>
              </a:r>
              <a:endParaRPr lang="ko-KR" altLang="en-US" sz="2500" b="1" dirty="0">
                <a:solidFill>
                  <a:srgbClr val="CC99FF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sp>
        <p:nvSpPr>
          <p:cNvPr id="42" name="타원 145">
            <a:extLst>
              <a:ext uri="{FF2B5EF4-FFF2-40B4-BE49-F238E27FC236}">
                <a16:creationId xmlns:a16="http://schemas.microsoft.com/office/drawing/2014/main" id="{A9C41276-62AC-412F-A311-0646D1474F7C}"/>
              </a:ext>
            </a:extLst>
          </p:cNvPr>
          <p:cNvSpPr/>
          <p:nvPr/>
        </p:nvSpPr>
        <p:spPr>
          <a:xfrm>
            <a:off x="3535813" y="6063931"/>
            <a:ext cx="441874" cy="434954"/>
          </a:xfrm>
          <a:prstGeom prst="ellipse">
            <a:avLst/>
          </a:prstGeom>
          <a:solidFill>
            <a:srgbClr val="F9A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3358466" y="1439783"/>
            <a:ext cx="5678030" cy="559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משחק פלייסטיישן 4 מוצלח הוגדר על ידינו כמשחק שקיבל ציון של מעל ל80 באתר </a:t>
            </a:r>
            <a:r>
              <a:rPr kumimoji="1" lang="en-US" altLang="ko-KR" sz="2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Metacritic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.</a:t>
            </a:r>
            <a:endParaRPr kumimoji="1" lang="en-US" altLang="ko-KR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R="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המאפיינים הנבדקים הם:</a:t>
            </a:r>
          </a:p>
          <a:p>
            <a:pPr marR="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1.האם המשחק אקסקלוסיבי </a:t>
            </a:r>
            <a:r>
              <a:rPr kumimoji="1" lang="he-IL" altLang="ko-KR" dirty="0" err="1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לקונסולת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הפלייסטיישן 4.</a:t>
            </a:r>
          </a:p>
          <a:p>
            <a:pPr marR="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2.האם הוא משחק לשחקן יחיד או רבים.</a:t>
            </a:r>
          </a:p>
          <a:p>
            <a:pPr marR="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3.מי הם מפתחי המשחק.</a:t>
            </a:r>
          </a:p>
          <a:p>
            <a:pPr marR="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4.מי הם מפיצי המשחק.</a:t>
            </a:r>
          </a:p>
          <a:p>
            <a:pPr marR="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5.תאריך יציאתו של המשחק.</a:t>
            </a:r>
          </a:p>
          <a:p>
            <a:pPr marR="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6.דירוג המשחק.</a:t>
            </a:r>
          </a:p>
          <a:p>
            <a:pPr marR="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he-IL" altLang="ko-KR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10194" y="140503"/>
            <a:ext cx="2792288" cy="2792288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solidFill>
              <a:srgbClr val="F23E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10194" y="264725"/>
            <a:ext cx="504056" cy="504056"/>
          </a:xfrm>
          <a:prstGeom prst="ellipse">
            <a:avLst/>
          </a:prstGeom>
          <a:solidFill>
            <a:srgbClr val="8C3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6178" y="738301"/>
            <a:ext cx="2592288" cy="1473327"/>
            <a:chOff x="1403648" y="1650534"/>
            <a:chExt cx="2592288" cy="1473327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403648" y="2259765"/>
              <a:ext cx="2592288" cy="864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he-IL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הגדרת הבעיה ושאלת המחקר</a:t>
              </a:r>
              <a:endParaRPr kumimoji="1" lang="en-US" altLang="ko-KR" sz="2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2321750" y="1650534"/>
              <a:ext cx="756084" cy="58477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 01</a:t>
              </a:r>
              <a:endParaRPr kumimoji="1" lang="ko-KR" altLang="ko-KR" sz="32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197AAE67-2E89-4468-A95D-E9D23E0072C1}"/>
              </a:ext>
            </a:extLst>
          </p:cNvPr>
          <p:cNvSpPr txBox="1"/>
          <p:nvPr/>
        </p:nvSpPr>
        <p:spPr>
          <a:xfrm>
            <a:off x="3059832" y="426426"/>
            <a:ext cx="5273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kumimoji="1" lang="he-IL" altLang="ko-KR" sz="2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האם יש מאפיינים למשחקי סוני פלייסטיישן 4 מוצלחים והאם ניתן לחזות אותם?</a:t>
            </a:r>
          </a:p>
          <a:p>
            <a:pPr algn="ctr" rtl="1"/>
            <a:endParaRPr lang="en-US" sz="20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395536" y="1901071"/>
            <a:ext cx="8568952" cy="333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ציון 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Metacritic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הוא ציון אשר משוכלל מאיסוף ציוני ביקורות</a:t>
            </a:r>
          </a:p>
          <a:p>
            <a:pPr marR="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מכלל הרשת וחישוב הממוצע שלהם. </a:t>
            </a:r>
          </a:p>
          <a:p>
            <a:pPr marR="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באתר יש גם ציון נפרד המשוכלל מממוצע ציוני הגולשים – 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.Users Score</a:t>
            </a:r>
          </a:p>
          <a:p>
            <a:pPr marR="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מקור המידע שלנו הוא העמוד הבא: </a:t>
            </a:r>
            <a:r>
              <a:rPr kumimoji="1" lang="en-US" altLang="ko-KR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맑은 고딕" panose="020B0503020000020004" pitchFamily="50" charset="-127"/>
                <a:cs typeface="굴림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https://www.metacritic.com/browse/games/score/metascore/all/ps4/filtered?page=0</a:t>
            </a:r>
            <a:endParaRPr kumimoji="1" lang="en-US" altLang="ko-KR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R="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אשר מציג את כל משחקי הפלייסטיישן 4, מסודרים על פי ציון ה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Metacritic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שלהם.</a:t>
            </a:r>
          </a:p>
        </p:txBody>
      </p:sp>
      <p:sp>
        <p:nvSpPr>
          <p:cNvPr id="13" name="타원 12"/>
          <p:cNvSpPr/>
          <p:nvPr/>
        </p:nvSpPr>
        <p:spPr>
          <a:xfrm>
            <a:off x="510194" y="140503"/>
            <a:ext cx="2792288" cy="2792288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solidFill>
              <a:srgbClr val="F9A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10194" y="264725"/>
            <a:ext cx="504056" cy="504056"/>
          </a:xfrm>
          <a:prstGeom prst="ellipse">
            <a:avLst/>
          </a:prstGeom>
          <a:solidFill>
            <a:srgbClr val="8C3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6178" y="738301"/>
            <a:ext cx="2592288" cy="1070896"/>
            <a:chOff x="1403648" y="1650534"/>
            <a:chExt cx="2592288" cy="1070896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403648" y="2259765"/>
              <a:ext cx="25922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he-IL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מקור המידע</a:t>
              </a:r>
              <a:endParaRPr kumimoji="1" lang="en-US" altLang="ko-KR" sz="2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2321750" y="1650534"/>
              <a:ext cx="756084" cy="58477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 02</a:t>
              </a:r>
              <a:endParaRPr kumimoji="1" lang="ko-KR" altLang="ko-KR" sz="32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197AAE67-2E89-4468-A95D-E9D23E0072C1}"/>
              </a:ext>
            </a:extLst>
          </p:cNvPr>
          <p:cNvSpPr txBox="1"/>
          <p:nvPr/>
        </p:nvSpPr>
        <p:spPr>
          <a:xfrm>
            <a:off x="3059831" y="426427"/>
            <a:ext cx="5822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kumimoji="1" lang="he-IL" altLang="ko-KR" sz="2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האתר </a:t>
            </a:r>
            <a:r>
              <a:rPr kumimoji="1" lang="en-US" altLang="ko-KR" sz="2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Metacritic</a:t>
            </a:r>
            <a:r>
              <a:rPr kumimoji="1" lang="he-IL" altLang="ko-KR" sz="2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הוא אתר אמריקאי שאוסף ביקורות על משחקי וידאו, סרטים, סדרות ועוד. </a:t>
            </a:r>
          </a:p>
          <a:p>
            <a:pPr algn="ctr" rtl="1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45984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510194" y="1714493"/>
            <a:ext cx="8568952" cy="333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תחילה, הוצאנו מידע אודות שמות המשחקים, כאשר בכל עמוד</a:t>
            </a:r>
            <a:endParaRPr kumimoji="1" lang="en-US" altLang="ko-KR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R="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כ100 משחקים המתפרשים על פני 21 עמודים. </a:t>
            </a:r>
          </a:p>
          <a:p>
            <a:pPr marR="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בעמוד הראשי בו נמצאת רשימת המשחקים לא ניתן להגיע אל כל המידע שהיינו צריכים על מנת לחקור את הבעיה. </a:t>
            </a:r>
          </a:p>
          <a:p>
            <a:pPr marR="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לכל משחק ברשימה הוצאנו כתובת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URL 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שמובילה לדף המשחק ובו ניתן למצוא את המידע המלא על כל אחד מהם.</a:t>
            </a:r>
          </a:p>
        </p:txBody>
      </p:sp>
      <p:sp>
        <p:nvSpPr>
          <p:cNvPr id="13" name="타원 12"/>
          <p:cNvSpPr/>
          <p:nvPr/>
        </p:nvSpPr>
        <p:spPr>
          <a:xfrm>
            <a:off x="510194" y="140503"/>
            <a:ext cx="2792288" cy="2792288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solidFill>
              <a:srgbClr val="F23E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10194" y="264725"/>
            <a:ext cx="504056" cy="504056"/>
          </a:xfrm>
          <a:prstGeom prst="ellipse">
            <a:avLst/>
          </a:prstGeom>
          <a:solidFill>
            <a:srgbClr val="8C3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6178" y="738301"/>
            <a:ext cx="2592288" cy="1070896"/>
            <a:chOff x="1403648" y="1650534"/>
            <a:chExt cx="2592288" cy="1070896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403648" y="2259765"/>
              <a:ext cx="25922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he-IL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הרכשת הנתונים</a:t>
              </a:r>
              <a:endParaRPr kumimoji="1" lang="en-US" altLang="ko-KR" sz="2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2321750" y="1650534"/>
              <a:ext cx="756084" cy="58477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 03</a:t>
              </a:r>
              <a:endParaRPr kumimoji="1" lang="ko-KR" altLang="ko-KR" sz="32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197AAE67-2E89-4468-A95D-E9D23E0072C1}"/>
              </a:ext>
            </a:extLst>
          </p:cNvPr>
          <p:cNvSpPr txBox="1"/>
          <p:nvPr/>
        </p:nvSpPr>
        <p:spPr>
          <a:xfrm>
            <a:off x="3158466" y="505594"/>
            <a:ext cx="5822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kumimoji="1" lang="he-IL" altLang="ko-KR" sz="2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על מנת לבצע </a:t>
            </a:r>
            <a:r>
              <a:rPr kumimoji="1" lang="en-US" altLang="ko-KR" sz="2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Scraping &amp; Crawling</a:t>
            </a:r>
            <a:r>
              <a:rPr kumimoji="1" lang="he-IL" altLang="ko-KR" sz="2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השתמשנו בספרייה שנלמדה במהלך הסמסטר - </a:t>
            </a:r>
            <a:r>
              <a:rPr kumimoji="1" lang="en-US" altLang="ko-KR" sz="2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Beautiful Soup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474192F2-CCF6-4B08-BA3A-3D6BDCBD1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666" y="5045154"/>
            <a:ext cx="4696480" cy="1781424"/>
          </a:xfrm>
          <a:prstGeom prst="round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7F46D09D-741B-45E8-A311-35270991E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26" y="4542576"/>
            <a:ext cx="4027551" cy="228400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0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433954" y="264725"/>
            <a:ext cx="8568952" cy="5030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כל עמוד בנוי בצורה מעט שונה.</a:t>
            </a:r>
          </a:p>
          <a:p>
            <a:pPr marR="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בחלקם חסרים נתונים ובחלקם יש קטגוריות בעלות נתון אחד</a:t>
            </a:r>
            <a:endParaRPr kumimoji="1" lang="en-US" altLang="ko-KR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R="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או יותר. </a:t>
            </a:r>
          </a:p>
          <a:p>
            <a:pPr marR="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על מנת לגשר על הפער שבין העמודים הרבים והשונים עשינו</a:t>
            </a:r>
            <a:endParaRPr kumimoji="1" lang="en-US" altLang="ko-KR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R="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שימוש ב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.Try\Except</a:t>
            </a:r>
          </a:p>
          <a:p>
            <a:pPr marR="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רצינו לחלץ כמה שיותר נתונים ובמקביל לטפל בנתונים לא קיימים</a:t>
            </a:r>
            <a:endParaRPr kumimoji="1" lang="en-US" altLang="ko-KR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R="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אשר הוחלפו ב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None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.</a:t>
            </a:r>
            <a:endParaRPr kumimoji="1" lang="en-US" altLang="ko-KR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R="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בנוסף ביצענו בדיקות על קטגוריות שבהן יכולים להופיע מספר נתונים. לדוגמא, חברת פיתוח המשחק. על רוב המשחקים עבדה חברה אחת בלבד אך ישנם משחקים יוצאי דופן שעבדו עליהם מספר חברות.</a:t>
            </a:r>
          </a:p>
          <a:p>
            <a:pPr marR="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את כל המידע העברנו ל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Data Frame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וייצאנו</a:t>
            </a:r>
          </a:p>
          <a:p>
            <a:pPr marR="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אותו לקובץ 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CSV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.</a:t>
            </a:r>
            <a:endParaRPr kumimoji="1" lang="en-US" altLang="ko-KR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10194" y="140503"/>
            <a:ext cx="2792288" cy="2792288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solidFill>
              <a:srgbClr val="F23E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10194" y="264725"/>
            <a:ext cx="504056" cy="504056"/>
          </a:xfrm>
          <a:prstGeom prst="ellipse">
            <a:avLst/>
          </a:prstGeom>
          <a:solidFill>
            <a:srgbClr val="8C3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6178" y="738301"/>
            <a:ext cx="2592288" cy="1070896"/>
            <a:chOff x="1403648" y="1650534"/>
            <a:chExt cx="2592288" cy="1070896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403648" y="2259765"/>
              <a:ext cx="25922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he-IL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הרכשת הנתונים</a:t>
              </a:r>
              <a:endParaRPr kumimoji="1" lang="en-US" altLang="ko-KR" sz="2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2321750" y="1650534"/>
              <a:ext cx="756084" cy="58477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 03</a:t>
              </a:r>
              <a:endParaRPr kumimoji="1" lang="ko-KR" altLang="ko-KR" sz="32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ABB6285D-1E5B-4B71-83DB-D2C6CD7C9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85" y="4022609"/>
            <a:ext cx="4545168" cy="279453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725895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44366" y="1536647"/>
            <a:ext cx="8899634" cy="4886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בעמודת הפלטפורמות החלפנו כל מידע "חסר" ב"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"Exclusive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</a:t>
            </a:r>
          </a:p>
          <a:p>
            <a:pPr lvl="1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שכן, כל משחק שאינו קיים לפלטפורמות נוספות מלבד</a:t>
            </a:r>
          </a:p>
          <a:p>
            <a:pPr lvl="1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הפלייסטיישן 4, הוא אקסקלוסיבי ופותח במיוחד לקונסולה </a:t>
            </a:r>
          </a:p>
          <a:p>
            <a:pPr lvl="1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הזאת.</a:t>
            </a:r>
          </a:p>
          <a:p>
            <a:pPr lvl="1" algn="r" rtl="1" fontAlgn="base">
              <a:spcBef>
                <a:spcPct val="0"/>
              </a:spcBef>
              <a:spcAft>
                <a:spcPct val="0"/>
              </a:spcAft>
            </a:pPr>
            <a:endParaRPr kumimoji="1" lang="he-IL" altLang="ko-KR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L="285750" marR="0" indent="-28575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המרנו את הנתונים בעמודת ה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Users Score 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לנומריים, מילאנו נתונים </a:t>
            </a:r>
          </a:p>
          <a:p>
            <a:pPr lvl="1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חסרים בממוצע של העמודה והכפלנו ב10 כדי שהציונים יהיו בטווח של 0-100 כמו     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      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ה</a:t>
            </a:r>
            <a:r>
              <a:rPr kumimoji="1" lang="en-US" altLang="ko-KR" dirty="0" err="1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Metascore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ולא 0-10 כפי שהיו. </a:t>
            </a:r>
          </a:p>
          <a:p>
            <a:pPr lvl="1" algn="r" rtl="1" fontAlgn="base">
              <a:spcBef>
                <a:spcPct val="0"/>
              </a:spcBef>
              <a:spcAft>
                <a:spcPct val="0"/>
              </a:spcAft>
            </a:pPr>
            <a:endParaRPr kumimoji="1" lang="he-IL" altLang="ko-KR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L="285750" indent="-28575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עמודה כדוגמת </a:t>
            </a:r>
            <a:r>
              <a:rPr kumimoji="1" lang="en-US" altLang="ko-KR" dirty="0" err="1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num_of_players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שמייצגת את מספר השחקנים שיכולים לשחק במשחק עברה מספר שינויים ולבסוף הפכה לעמודה חדשה בשם</a:t>
            </a:r>
            <a:r>
              <a:rPr kumimoji="1" lang="en-US" altLang="ko-KR" dirty="0" err="1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Is_Multiplayer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שאמורה לייצג ב1 או 0 האם המשחק הוא לשחקן יחיד או לרבים.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66178" y="738301"/>
            <a:ext cx="2592288" cy="1440228"/>
            <a:chOff x="1403648" y="1650534"/>
            <a:chExt cx="2592288" cy="1440228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403648" y="2259765"/>
              <a:ext cx="2592288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he-IL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ניתוח, ניקיון וטיוב הנתונים</a:t>
              </a:r>
              <a:endParaRPr kumimoji="1" lang="en-US" altLang="ko-KR" sz="2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2321750" y="1650534"/>
              <a:ext cx="756084" cy="58477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 04</a:t>
              </a:r>
              <a:endParaRPr kumimoji="1" lang="ko-KR" altLang="ko-KR" sz="32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197AAE67-2E89-4468-A95D-E9D23E0072C1}"/>
              </a:ext>
            </a:extLst>
          </p:cNvPr>
          <p:cNvSpPr txBox="1"/>
          <p:nvPr/>
        </p:nvSpPr>
        <p:spPr>
          <a:xfrm>
            <a:off x="3257101" y="414838"/>
            <a:ext cx="5822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kumimoji="1" lang="he-IL" altLang="ko-KR" sz="2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כחלק מניקיון הנתונים בדקנו כפילויות בנתונים, נתונים חסרים ונתונים חריגים.</a:t>
            </a:r>
          </a:p>
        </p:txBody>
      </p:sp>
      <p:sp>
        <p:nvSpPr>
          <p:cNvPr id="11" name="타원 12">
            <a:extLst>
              <a:ext uri="{FF2B5EF4-FFF2-40B4-BE49-F238E27FC236}">
                <a16:creationId xmlns:a16="http://schemas.microsoft.com/office/drawing/2014/main" id="{82EA1A4A-E801-45CE-8850-474E729AE2B0}"/>
              </a:ext>
            </a:extLst>
          </p:cNvPr>
          <p:cNvSpPr/>
          <p:nvPr/>
        </p:nvSpPr>
        <p:spPr>
          <a:xfrm>
            <a:off x="510194" y="140503"/>
            <a:ext cx="2792288" cy="2792288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solidFill>
              <a:srgbClr val="F9A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10194" y="264725"/>
            <a:ext cx="504056" cy="504056"/>
          </a:xfrm>
          <a:prstGeom prst="ellipse">
            <a:avLst/>
          </a:prstGeom>
          <a:solidFill>
            <a:srgbClr val="8C3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9097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44366" y="0"/>
            <a:ext cx="8899634" cy="7783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המרנו את הנתונים בעמודת תאריך היציאה של המשחק </a:t>
            </a:r>
          </a:p>
          <a:p>
            <a:pPr lvl="1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למשתנה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Datetime 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ולאחר מכן הוספנו עמודת 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Year</a:t>
            </a:r>
            <a:endParaRPr kumimoji="1" lang="he-IL" altLang="ko-KR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lvl="1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ועמודת 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Month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.</a:t>
            </a:r>
          </a:p>
          <a:p>
            <a:pPr lvl="1" algn="r" rtl="1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L="285750" marR="0" indent="-28575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את עמודת 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Rating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אשר בה ניתן לראות את קבוצות הגילאים</a:t>
            </a:r>
          </a:p>
          <a:p>
            <a:pPr lvl="1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שמשחק מסוים מתאים עבורן ,המרנו למשתנה</a:t>
            </a:r>
          </a:p>
          <a:p>
            <a:pPr lvl="1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סדר (מ0 ועד 4).</a:t>
            </a:r>
          </a:p>
          <a:p>
            <a:pPr lvl="1" algn="r" rtl="1" fontAlgn="base">
              <a:spcBef>
                <a:spcPct val="0"/>
              </a:spcBef>
              <a:spcAft>
                <a:spcPct val="0"/>
              </a:spcAft>
            </a:pPr>
            <a:endParaRPr kumimoji="1" lang="he-IL" altLang="ko-KR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L="285750" marR="0" indent="-28575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לחברות פיתוח מסוימות יש חברות בת ודאגנו לטפל בנתונים אלו ובעצם לאחד את כל החברות לחברה אחת.</a:t>
            </a:r>
          </a:p>
          <a:p>
            <a:pPr marL="285750" marR="0" indent="-285750" algn="r" rtl="1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1" lang="he-IL" altLang="ko-KR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L="285750" marR="0" indent="-28575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לא מצאנו כפילויות בנתונים.</a:t>
            </a:r>
          </a:p>
          <a:p>
            <a:pPr marL="285750" marR="0" indent="-285750" algn="r" rtl="1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1" lang="he-IL" altLang="ko-KR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L="285750" marR="0" indent="-28575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הנתונים החריגים שמצאנו בעמודות הציונים הם בעיקר ציונים נמוכים מאוד למשחקים בתחתית הטבלה ולכן לא מצאנו לנכון לטפל בהם.</a:t>
            </a:r>
          </a:p>
          <a:p>
            <a:pPr marL="285750" marR="0" indent="-285750" algn="r" rtl="1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1" lang="he-IL" altLang="ko-KR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L="285750" indent="-28575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השינוי המשמעותי ביותר הוא הוספת עמודת </a:t>
            </a:r>
            <a:r>
              <a:rPr kumimoji="1" lang="en-US" altLang="ko-KR" dirty="0" err="1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is_best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שמסמנת ב1 או 0 האם משחק נחשב מוצלח לפי ציון ה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Metacritic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שלו, שאמור להיות מעל 80.</a:t>
            </a:r>
          </a:p>
          <a:p>
            <a:pPr marL="285750" marR="0" indent="-28575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1" lang="he-IL" altLang="ko-KR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L="285750" marR="0" indent="-28575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1" lang="he-IL" altLang="ko-KR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6178" y="738301"/>
            <a:ext cx="2592288" cy="1440228"/>
            <a:chOff x="1403648" y="1650534"/>
            <a:chExt cx="2592288" cy="1440228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403648" y="2259765"/>
              <a:ext cx="2592288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he-IL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ניתוח, ניקיון וטיוב הנתונים</a:t>
              </a:r>
              <a:endParaRPr kumimoji="1" lang="en-US" altLang="ko-KR" sz="2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2321750" y="1650534"/>
              <a:ext cx="756084" cy="58477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 04</a:t>
              </a:r>
              <a:endParaRPr kumimoji="1" lang="ko-KR" altLang="ko-KR" sz="32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1" name="타원 12">
            <a:extLst>
              <a:ext uri="{FF2B5EF4-FFF2-40B4-BE49-F238E27FC236}">
                <a16:creationId xmlns:a16="http://schemas.microsoft.com/office/drawing/2014/main" id="{82EA1A4A-E801-45CE-8850-474E729AE2B0}"/>
              </a:ext>
            </a:extLst>
          </p:cNvPr>
          <p:cNvSpPr/>
          <p:nvPr/>
        </p:nvSpPr>
        <p:spPr>
          <a:xfrm>
            <a:off x="510194" y="140503"/>
            <a:ext cx="2792288" cy="2792288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solidFill>
              <a:srgbClr val="F9A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10194" y="264725"/>
            <a:ext cx="504056" cy="504056"/>
          </a:xfrm>
          <a:prstGeom prst="ellipse">
            <a:avLst/>
          </a:prstGeom>
          <a:solidFill>
            <a:srgbClr val="8C3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8451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3158466" y="1579920"/>
            <a:ext cx="5936322" cy="2226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ניסינו להבין כיצד מתפלגים הנתונים לפי ה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Metascore</a:t>
            </a:r>
            <a:endParaRPr kumimoji="1" lang="he-IL" altLang="ko-KR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R="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 err="1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וה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Users Score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שלהם.</a:t>
            </a:r>
          </a:p>
          <a:p>
            <a:pPr marR="0" algn="r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חיברנו את המידע בעזרת 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Scatterplot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על מנת להבין אילו ציונים גבוהים יותר, וניתן להבין שה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Metascore</a:t>
            </a:r>
            <a:r>
              <a:rPr kumimoji="1" lang="he-IL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גבוהה יותר במעט.</a:t>
            </a:r>
          </a:p>
        </p:txBody>
      </p:sp>
      <p:sp>
        <p:nvSpPr>
          <p:cNvPr id="13" name="타원 12"/>
          <p:cNvSpPr/>
          <p:nvPr/>
        </p:nvSpPr>
        <p:spPr>
          <a:xfrm>
            <a:off x="510194" y="140503"/>
            <a:ext cx="2792288" cy="2792288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solidFill>
              <a:srgbClr val="F23E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10194" y="264725"/>
            <a:ext cx="504056" cy="504056"/>
          </a:xfrm>
          <a:prstGeom prst="ellipse">
            <a:avLst/>
          </a:prstGeom>
          <a:solidFill>
            <a:srgbClr val="8C3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6178" y="738301"/>
            <a:ext cx="2592288" cy="1070896"/>
            <a:chOff x="1403648" y="1650534"/>
            <a:chExt cx="2592288" cy="1070896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403648" y="2259765"/>
              <a:ext cx="25922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rtl="1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EDA</a:t>
              </a:r>
              <a:r>
                <a:rPr lang="he-IL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 וויזואליזציה</a:t>
              </a:r>
              <a:endParaRPr lang="en-US" altLang="ko-KR" sz="2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2321750" y="1650534"/>
              <a:ext cx="756084" cy="58477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 05</a:t>
              </a:r>
              <a:endParaRPr kumimoji="1" lang="ko-KR" altLang="ko-KR" sz="32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197AAE67-2E89-4468-A95D-E9D23E0072C1}"/>
              </a:ext>
            </a:extLst>
          </p:cNvPr>
          <p:cNvSpPr txBox="1"/>
          <p:nvPr/>
        </p:nvSpPr>
        <p:spPr>
          <a:xfrm>
            <a:off x="3322404" y="348873"/>
            <a:ext cx="58220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kumimoji="1" lang="he-IL" altLang="ko-KR" sz="2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מטרתנו בשלב זה הייתה להעמיק את ההבנה שלנו בנתונים שאספנו, להבין את הקשרים ביניהם ולהציג את הנתונים בצורה פשוטה וברורה שתעזור לנו לענות על שאלת המחקר.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5306C04F-294A-48CC-A39C-57D9262BB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096120"/>
            <a:ext cx="2708717" cy="1791545"/>
          </a:xfrm>
          <a:prstGeom prst="round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8009EA50-4139-4C91-8F98-88177D99C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1" y="4933529"/>
            <a:ext cx="2708716" cy="1807839"/>
          </a:xfrm>
          <a:prstGeom prst="round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292B508B-C82E-4546-A0E5-840A9E4AF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812" y="3882521"/>
            <a:ext cx="3105905" cy="2791117"/>
          </a:xfrm>
          <a:prstGeom prst="round2DiagRect">
            <a:avLst>
              <a:gd name="adj1" fmla="val 16667"/>
              <a:gd name="adj2" fmla="val 9026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6097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31040</TotalTime>
  <Words>1079</Words>
  <Application>Microsoft Office PowerPoint</Application>
  <PresentationFormat>‫הצגה על המסך (4:3)</PresentationFormat>
  <Paragraphs>157</Paragraphs>
  <Slides>17</Slides>
  <Notes>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9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17</vt:i4>
      </vt:variant>
    </vt:vector>
  </HeadingPairs>
  <TitlesOfParts>
    <vt:vector size="27" baseType="lpstr">
      <vt:lpstr>맑은 고딕</vt:lpstr>
      <vt:lpstr>굴림체</vt:lpstr>
      <vt:lpstr>Calibri</vt:lpstr>
      <vt:lpstr>Calibri Light</vt:lpstr>
      <vt:lpstr>Wingdings</vt:lpstr>
      <vt:lpstr>Cascadia Mono</vt:lpstr>
      <vt:lpstr>Cascadia Code</vt:lpstr>
      <vt:lpstr>Courier New</vt:lpstr>
      <vt:lpstr>Arial</vt:lpstr>
      <vt:lpstr>Office 테마</vt:lpstr>
      <vt:lpstr>Data Science Project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תודה רבה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Ran Yaakov</cp:lastModifiedBy>
  <cp:revision>63</cp:revision>
  <dcterms:created xsi:type="dcterms:W3CDTF">2010-02-01T08:03:16Z</dcterms:created>
  <dcterms:modified xsi:type="dcterms:W3CDTF">2022-01-16T09:17:16Z</dcterms:modified>
  <cp:category>www.slidemembers.com</cp:category>
</cp:coreProperties>
</file>